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7"/>
  </p:handoutMasterIdLst>
  <p:sldIdLst>
    <p:sldId id="256" r:id="rId2"/>
    <p:sldId id="263" r:id="rId3"/>
    <p:sldId id="265" r:id="rId4"/>
    <p:sldId id="258" r:id="rId5"/>
    <p:sldId id="266" r:id="rId6"/>
    <p:sldId id="267" r:id="rId7"/>
    <p:sldId id="270" r:id="rId8"/>
    <p:sldId id="271" r:id="rId9"/>
    <p:sldId id="272" r:id="rId10"/>
    <p:sldId id="288" r:id="rId11"/>
    <p:sldId id="279" r:id="rId12"/>
    <p:sldId id="281" r:id="rId13"/>
    <p:sldId id="282" r:id="rId14"/>
    <p:sldId id="283" r:id="rId15"/>
    <p:sldId id="261" r:id="rId16"/>
  </p:sldIdLst>
  <p:sldSz cx="9144000" cy="6858000" type="screen4x3"/>
  <p:notesSz cx="6858000" cy="9144000"/>
  <p:embeddedFontLst>
    <p:embeddedFont>
      <p:font typeface="나눔바른펜" panose="020B0600000101010101" charset="-127"/>
      <p:regular r:id="rId18"/>
      <p:bold r:id="rId19"/>
    </p:embeddedFont>
    <p:embeddedFont>
      <p:font typeface="Abadi" panose="020B0604020104020204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Y견고딕" panose="02030600000101010101" pitchFamily="18" charset="-127"/>
      <p:regular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나눔바른고딕" panose="020B0603020101020101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0309ED"/>
    <a:srgbClr val="303741"/>
    <a:srgbClr val="535B64"/>
    <a:srgbClr val="E0E0D8"/>
    <a:srgbClr val="FCFBFA"/>
    <a:srgbClr val="F4F3F2"/>
    <a:srgbClr val="F4F2F0"/>
    <a:srgbClr val="F1F0EF"/>
    <a:srgbClr val="ECE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7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2020-06-23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hyperlink" Target="http://khuhub.khu.ac.kr/2015102747/Scan_My_Image" TargetMode="External"/><Relationship Id="rId4" Type="http://schemas.openxmlformats.org/officeDocument/2006/relationships/hyperlink" Target="http://110.10.18.79:23023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audio" Target="../media/media8.m4a"/><Relationship Id="rId16" Type="http://schemas.openxmlformats.org/officeDocument/2006/relationships/image" Target="../media/image27.png"/><Relationship Id="rId1" Type="http://schemas.microsoft.com/office/2007/relationships/media" Target="../media/media8.m4a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14C48A-9748-4AD7-80F7-AC562F3F35B7}"/>
              </a:ext>
            </a:extLst>
          </p:cNvPr>
          <p:cNvSpPr/>
          <p:nvPr/>
        </p:nvSpPr>
        <p:spPr>
          <a:xfrm>
            <a:off x="0" y="-30228"/>
            <a:ext cx="9144000" cy="39696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직사각형 3"/>
          <p:cNvSpPr/>
          <p:nvPr/>
        </p:nvSpPr>
        <p:spPr>
          <a:xfrm>
            <a:off x="0" y="3838969"/>
            <a:ext cx="9144000" cy="301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5223843" y="6360617"/>
            <a:ext cx="3920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이재빈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371" y="324587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2020 - 1 OSS PROJECT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4070074" y="5128591"/>
            <a:ext cx="9914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0C87D4B-8BEE-4315-8CB6-67446FBC4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3EB892-E645-4E8B-A937-66A2CC1A4926}"/>
              </a:ext>
            </a:extLst>
          </p:cNvPr>
          <p:cNvSpPr txBox="1"/>
          <p:nvPr/>
        </p:nvSpPr>
        <p:spPr>
          <a:xfrm>
            <a:off x="1024025" y="4677884"/>
            <a:ext cx="7259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SCAN MY IMAGE :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이미지 스캔 사이트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F99160-C757-425C-8461-05D726CD429A}"/>
              </a:ext>
            </a:extLst>
          </p:cNvPr>
          <p:cNvGrpSpPr/>
          <p:nvPr/>
        </p:nvGrpSpPr>
        <p:grpSpPr>
          <a:xfrm>
            <a:off x="140640" y="2680923"/>
            <a:ext cx="2977468" cy="1200329"/>
            <a:chOff x="6176216" y="2942960"/>
            <a:chExt cx="2977468" cy="12003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7C765F-5A09-4381-83B2-786DD61E268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DFAF18-A50E-4DFA-8933-006DA71537A3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2" name="KakaoTalk_Audio_20200623_0210_30_516">
            <a:hlinkClick r:id="" action="ppaction://media"/>
            <a:extLst>
              <a:ext uri="{FF2B5EF4-FFF2-40B4-BE49-F238E27FC236}">
                <a16:creationId xmlns:a16="http://schemas.microsoft.com/office/drawing/2014/main" id="{ADB388E1-3F5C-40F9-9F04-A2E5DB689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98270" y="56124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OCR,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TRANSLATE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OCR[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광학 문자 판독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09152"/>
            <a:ext cx="5501116" cy="7533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821442" y="2244954"/>
            <a:ext cx="8007464" cy="1208296"/>
            <a:chOff x="1807335" y="2093173"/>
            <a:chExt cx="8007464" cy="1208296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1807335" y="2093173"/>
              <a:ext cx="1902157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761821" y="2542500"/>
              <a:ext cx="6052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Multer </a:t>
              </a:r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모듈을 통해 이미지 파일을 업로드 받음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ECEC7C3D-CB78-435C-A76C-738592336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294" y="5564435"/>
            <a:ext cx="630631" cy="271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3310BE-05CB-4EC5-9802-105855A3E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429" y="4038271"/>
            <a:ext cx="2657475" cy="619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118CC-C467-4D67-ADBA-4301CC47FF55}"/>
              </a:ext>
            </a:extLst>
          </p:cNvPr>
          <p:cNvSpPr txBox="1"/>
          <p:nvPr/>
        </p:nvSpPr>
        <p:spPr>
          <a:xfrm>
            <a:off x="4531483" y="4038271"/>
            <a:ext cx="45816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Python-shell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모듈을 통해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OCR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 실행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한글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또는 영어 이미지에서 텍스트를 추출함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판독된 텍스트 사용자 화면에 출력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B2F91-BACC-4145-BA6F-EF0D6BC40799}"/>
              </a:ext>
            </a:extLst>
          </p:cNvPr>
          <p:cNvSpPr txBox="1"/>
          <p:nvPr/>
        </p:nvSpPr>
        <p:spPr>
          <a:xfrm>
            <a:off x="1807335" y="5525050"/>
            <a:ext cx="106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D80B3A-8E43-4C39-A641-7C63AAFA0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340" y="5257191"/>
            <a:ext cx="885827" cy="9959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359DF7-6AF5-409A-B09A-7D1F764D5358}"/>
              </a:ext>
            </a:extLst>
          </p:cNvPr>
          <p:cNvSpPr txBox="1"/>
          <p:nvPr/>
        </p:nvSpPr>
        <p:spPr>
          <a:xfrm>
            <a:off x="4481838" y="5430088"/>
            <a:ext cx="48676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추출된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Text[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영문일 경우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번역 기능 지원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네이버 </a:t>
            </a:r>
            <a:r>
              <a:rPr lang="ko-KR" altLang="en-US" sz="16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파파고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api</a:t>
            </a:r>
            <a:r>
              <a:rPr lang="ko-KR" altLang="en-US" sz="16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이용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번역된 텍스트 사용자 화면에 출력</a:t>
            </a:r>
            <a:endParaRPr lang="en-US" altLang="ko-KR" sz="12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7" name="KakaoTalk_Audio_20200623_0237_48_784">
            <a:hlinkClick r:id="" action="ppaction://media"/>
            <a:extLst>
              <a:ext uri="{FF2B5EF4-FFF2-40B4-BE49-F238E27FC236}">
                <a16:creationId xmlns:a16="http://schemas.microsoft.com/office/drawing/2014/main" id="{9E98B902-143D-4599-B553-F23783006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18825" y="60182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9509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21027" y="333830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프로세서">
            <a:extLst>
              <a:ext uri="{FF2B5EF4-FFF2-40B4-BE49-F238E27FC236}">
                <a16:creationId xmlns:a16="http://schemas.microsoft.com/office/drawing/2014/main" id="{D3635F8D-476A-4563-9456-1F1F657049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915" y="3204267"/>
            <a:ext cx="914400" cy="914400"/>
          </a:xfrm>
          <a:prstGeom prst="rect">
            <a:avLst/>
          </a:prstGeom>
        </p:spPr>
      </p:pic>
      <p:pic>
        <p:nvPicPr>
          <p:cNvPr id="7" name="KakaoTalk_Audio_20200623_0238_43_301">
            <a:hlinkClick r:id="" action="ppaction://media"/>
            <a:extLst>
              <a:ext uri="{FF2B5EF4-FFF2-40B4-BE49-F238E27FC236}">
                <a16:creationId xmlns:a16="http://schemas.microsoft.com/office/drawing/2014/main" id="{FC4AE873-F993-4D86-B200-9A00B89B1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12839" y="6014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7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9509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영상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시연동영상">
            <a:hlinkClick r:id="" action="ppaction://media"/>
            <a:extLst>
              <a:ext uri="{FF2B5EF4-FFF2-40B4-BE49-F238E27FC236}">
                <a16:creationId xmlns:a16="http://schemas.microsoft.com/office/drawing/2014/main" id="{0657B0F5-6DC6-42F5-993B-C0EE4CECA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3429" y="1639872"/>
            <a:ext cx="7269801" cy="50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859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74072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아이디어를 가진 사람">
            <a:extLst>
              <a:ext uri="{FF2B5EF4-FFF2-40B4-BE49-F238E27FC236}">
                <a16:creationId xmlns:a16="http://schemas.microsoft.com/office/drawing/2014/main" id="{2A808B4B-5034-4C24-AE27-C78D02FDD1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4796" y="3028520"/>
            <a:ext cx="1090147" cy="1090147"/>
          </a:xfrm>
          <a:prstGeom prst="rect">
            <a:avLst/>
          </a:prstGeom>
        </p:spPr>
      </p:pic>
      <p:pic>
        <p:nvPicPr>
          <p:cNvPr id="9" name="KakaoTalk_Audio_20200623_0239_10_469">
            <a:hlinkClick r:id="" action="ppaction://media"/>
            <a:extLst>
              <a:ext uri="{FF2B5EF4-FFF2-40B4-BE49-F238E27FC236}">
                <a16:creationId xmlns:a16="http://schemas.microsoft.com/office/drawing/2014/main" id="{1B8A1729-DC76-4B07-A6C7-9B1C9ED00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19383" y="60477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3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859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53029A-2F7A-411C-B81A-367ADEF884C2}"/>
              </a:ext>
            </a:extLst>
          </p:cNvPr>
          <p:cNvGrpSpPr/>
          <p:nvPr/>
        </p:nvGrpSpPr>
        <p:grpSpPr>
          <a:xfrm>
            <a:off x="1753429" y="3667853"/>
            <a:ext cx="6552371" cy="426920"/>
            <a:chOff x="1845139" y="1808731"/>
            <a:chExt cx="6552371" cy="4269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DD4024-F658-4CA7-805E-A35D6A089E22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AA74BCE-8CA4-41B7-BB70-42DCC5861953}"/>
                </a:ext>
              </a:extLst>
            </p:cNvPr>
            <p:cNvSpPr/>
            <p:nvPr/>
          </p:nvSpPr>
          <p:spPr>
            <a:xfrm>
              <a:off x="1952148" y="2189932"/>
              <a:ext cx="977654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0E4EB85-1534-431B-ABB9-CC1BCADAA770}"/>
              </a:ext>
            </a:extLst>
          </p:cNvPr>
          <p:cNvGrpSpPr/>
          <p:nvPr/>
        </p:nvGrpSpPr>
        <p:grpSpPr>
          <a:xfrm>
            <a:off x="1753429" y="1795379"/>
            <a:ext cx="6552371" cy="426920"/>
            <a:chOff x="1845139" y="1808731"/>
            <a:chExt cx="6552371" cy="4269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A6F912-D49D-4DBF-B1C6-82A678919EEB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서비스 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URL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920A0F-D47B-413A-A48F-8C9E4C96D22C}"/>
                </a:ext>
              </a:extLst>
            </p:cNvPr>
            <p:cNvSpPr/>
            <p:nvPr/>
          </p:nvSpPr>
          <p:spPr>
            <a:xfrm>
              <a:off x="1952147" y="2189932"/>
              <a:ext cx="1270951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B70EF7D-DBC8-407E-A6E9-389EE0BF9E61}"/>
              </a:ext>
            </a:extLst>
          </p:cNvPr>
          <p:cNvSpPr txBox="1"/>
          <p:nvPr/>
        </p:nvSpPr>
        <p:spPr>
          <a:xfrm>
            <a:off x="1753430" y="4251540"/>
            <a:ext cx="72870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어플 형태가 아니라 웹사이트의 형태로 이미지 스캔을 지원한다는 점에서 보다 편리한 서비스를 제공할 수 있을 것으로 예상함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또한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이미지에서 텍스트를 추출하는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OCR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 역시 번역 기능을 함께 제공하므로 문서 작업에 큰 도움을 줄 수 있을 것으로 예상함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다만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현재 </a:t>
            </a:r>
            <a:r>
              <a:rPr lang="ko-KR" altLang="en-US" sz="14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파파고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api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번역 쿼리가 일일 최대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자까지 지원되므로 실질적인 서비스를 제공하기에는 무리가 있음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따라서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시스템이 고도화 되고 안정적인 서비스 제공이 가능할 때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이를 라이선스 등록을 통해 해결할 수 있을 것으로 예상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4DC07-3B95-4ED6-9BD6-E612BBA2FD36}"/>
              </a:ext>
            </a:extLst>
          </p:cNvPr>
          <p:cNvSpPr txBox="1"/>
          <p:nvPr/>
        </p:nvSpPr>
        <p:spPr>
          <a:xfrm>
            <a:off x="1807335" y="2390109"/>
            <a:ext cx="10485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3084BB"/>
                </a:solidFill>
                <a:effectLst/>
                <a:latin typeface="Source Sans Pro" panose="020B0604020202020204" pitchFamily="34" charset="0"/>
                <a:hlinkClick r:id="rId4"/>
              </a:rPr>
              <a:t>http://110.10.18.79:23023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1C1BCC-8417-413C-83FC-4E55A4E55AA4}"/>
              </a:ext>
            </a:extLst>
          </p:cNvPr>
          <p:cNvSpPr txBox="1"/>
          <p:nvPr/>
        </p:nvSpPr>
        <p:spPr>
          <a:xfrm>
            <a:off x="1807335" y="2954061"/>
            <a:ext cx="10485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http://khuhub.khu.ac.kr/2015102747/Scan_My_Image</a:t>
            </a:r>
            <a:endParaRPr lang="ko-KR" altLang="en-US" dirty="0"/>
          </a:p>
        </p:txBody>
      </p:sp>
      <p:pic>
        <p:nvPicPr>
          <p:cNvPr id="7" name="KakaoTalk_Audio_20200623_0242_52_436">
            <a:hlinkClick r:id="" action="ppaction://media"/>
            <a:extLst>
              <a:ext uri="{FF2B5EF4-FFF2-40B4-BE49-F238E27FC236}">
                <a16:creationId xmlns:a16="http://schemas.microsoft.com/office/drawing/2014/main" id="{24B9F5E1-A42F-42B0-B9FB-B9FAF84F0C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9451" y="61935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1113" y="4535738"/>
            <a:ext cx="382559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F8F8F6"/>
                </a:solidFill>
              </a:rPr>
              <a:t>Thank you</a:t>
            </a:r>
            <a:endParaRPr lang="ko-KR" altLang="en-US" sz="66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F8F8F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E6BD90-1DE5-489A-B3AB-63C0DA11DBB0}"/>
              </a:ext>
            </a:extLst>
          </p:cNvPr>
          <p:cNvSpPr txBox="1"/>
          <p:nvPr/>
        </p:nvSpPr>
        <p:spPr>
          <a:xfrm>
            <a:off x="2861474" y="5996615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2020-1 OSS PROJECT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36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algun Gothic Semilight" panose="020B0503020000020004" pitchFamily="34" charset="-127"/>
              </a:rPr>
              <a:t>이재빈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pic>
        <p:nvPicPr>
          <p:cNvPr id="54" name="그림 53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87CCE8C3-83CE-4539-AF11-21217F72F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F5FDCD-F71C-4770-965D-39E820A0DC05}"/>
              </a:ext>
            </a:extLst>
          </p:cNvPr>
          <p:cNvGrpSpPr/>
          <p:nvPr/>
        </p:nvGrpSpPr>
        <p:grpSpPr>
          <a:xfrm>
            <a:off x="161113" y="1567146"/>
            <a:ext cx="3287631" cy="1754326"/>
            <a:chOff x="235352" y="2951751"/>
            <a:chExt cx="3287631" cy="1754326"/>
          </a:xfrm>
        </p:grpSpPr>
        <p:sp>
          <p:nvSpPr>
            <p:cNvPr id="11" name="TextBox 10"/>
            <p:cNvSpPr txBox="1"/>
            <p:nvPr/>
          </p:nvSpPr>
          <p:spPr>
            <a:xfrm>
              <a:off x="235352" y="2951751"/>
              <a:ext cx="3287631" cy="1754326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chemeClr val="tx2"/>
                  </a:solidFill>
                </a:rPr>
                <a:t>SCAN</a:t>
              </a:r>
            </a:p>
            <a:p>
              <a:r>
                <a:rPr lang="en-US" altLang="ko-KR" sz="5400" b="1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chemeClr val="tx2"/>
                  </a:solidFill>
                </a:rPr>
                <a:t>MY IMAGE</a:t>
              </a:r>
              <a:endParaRPr lang="ko-KR" altLang="en-US" sz="54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39142BD-28C8-4BE3-A276-D07A2CBC60B1}"/>
                </a:ext>
              </a:extLst>
            </p:cNvPr>
            <p:cNvSpPr/>
            <p:nvPr/>
          </p:nvSpPr>
          <p:spPr>
            <a:xfrm>
              <a:off x="317529" y="3805970"/>
              <a:ext cx="3120695" cy="7095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pic>
        <p:nvPicPr>
          <p:cNvPr id="5" name="KakaoTalk_Audio_20200623_0244_00_106">
            <a:hlinkClick r:id="" action="ppaction://media"/>
            <a:extLst>
              <a:ext uri="{FF2B5EF4-FFF2-40B4-BE49-F238E27FC236}">
                <a16:creationId xmlns:a16="http://schemas.microsoft.com/office/drawing/2014/main" id="{7508A6D6-150A-4002-B982-EDE8A4FAF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9544" y="57101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108132" y="192151"/>
            <a:ext cx="1893902" cy="1863587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1966" y="831274"/>
            <a:ext cx="2465208" cy="657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D74788-6CE7-49D4-8C4D-4239BDDBCCFC}"/>
              </a:ext>
            </a:extLst>
          </p:cNvPr>
          <p:cNvSpPr txBox="1"/>
          <p:nvPr/>
        </p:nvSpPr>
        <p:spPr>
          <a:xfrm>
            <a:off x="-1881699" y="9001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CONTENTS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35B64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593EEA-06CA-42D5-8374-1B6D1B99C1FB}"/>
              </a:ext>
            </a:extLst>
          </p:cNvPr>
          <p:cNvGrpSpPr/>
          <p:nvPr/>
        </p:nvGrpSpPr>
        <p:grpSpPr>
          <a:xfrm>
            <a:off x="1037562" y="1533321"/>
            <a:ext cx="6453700" cy="4887240"/>
            <a:chOff x="1037562" y="2273392"/>
            <a:chExt cx="6453700" cy="37953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9CBFD8-A0B2-43FC-9F58-104051868D9C}"/>
                </a:ext>
              </a:extLst>
            </p:cNvPr>
            <p:cNvSpPr txBox="1"/>
            <p:nvPr/>
          </p:nvSpPr>
          <p:spPr>
            <a:xfrm>
              <a:off x="1037562" y="2273392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01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+mj-ea"/>
                  <a:ea typeface="+mj-ea"/>
                  <a:cs typeface="Malgun Gothic Semilight" panose="020B0503020000020004" pitchFamily="34" charset="-127"/>
                </a:rPr>
                <a:t>주제 선정 배경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B0CC18-2C54-46AB-8018-E10BA1F8C388}"/>
                </a:ext>
              </a:extLst>
            </p:cNvPr>
            <p:cNvSpPr txBox="1"/>
            <p:nvPr/>
          </p:nvSpPr>
          <p:spPr>
            <a:xfrm>
              <a:off x="1037562" y="3132058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02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주제 설명</a:t>
              </a:r>
              <a:endPara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+mj-ea"/>
                <a:ea typeface="+mj-ea"/>
                <a:cs typeface="Malgun Gothic Semilight" panose="020B0503020000020004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36D818-36D2-4840-8761-C256ABC73055}"/>
                </a:ext>
              </a:extLst>
            </p:cNvPr>
            <p:cNvSpPr txBox="1"/>
            <p:nvPr/>
          </p:nvSpPr>
          <p:spPr>
            <a:xfrm>
              <a:off x="1037562" y="3916636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03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설계 및 개발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7BA741-2613-4FAB-AD8C-C1E60064AA9A}"/>
                </a:ext>
              </a:extLst>
            </p:cNvPr>
            <p:cNvSpPr txBox="1"/>
            <p:nvPr/>
          </p:nvSpPr>
          <p:spPr>
            <a:xfrm>
              <a:off x="1037562" y="4811986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05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데모 시나리오 </a:t>
              </a:r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/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시연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CF6075-28BB-42FA-995A-B7AE7F9150A6}"/>
                </a:ext>
              </a:extLst>
            </p:cNvPr>
            <p:cNvSpPr txBox="1"/>
            <p:nvPr/>
          </p:nvSpPr>
          <p:spPr>
            <a:xfrm>
              <a:off x="1037563" y="5607058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06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 및 고찰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C8A8F1-FEC2-4CC2-8C21-BFCAFC493177}"/>
              </a:ext>
            </a:extLst>
          </p:cNvPr>
          <p:cNvSpPr/>
          <p:nvPr/>
        </p:nvSpPr>
        <p:spPr>
          <a:xfrm flipH="1">
            <a:off x="634790" y="1450787"/>
            <a:ext cx="61044" cy="52150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6" name="KakaoTalk_Audio_20200623_0212_04_337">
            <a:hlinkClick r:id="" action="ppaction://media"/>
            <a:extLst>
              <a:ext uri="{FF2B5EF4-FFF2-40B4-BE49-F238E27FC236}">
                <a16:creationId xmlns:a16="http://schemas.microsoft.com/office/drawing/2014/main" id="{3F87D0B9-6558-4C14-A2B6-D7462DA0F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7545" y="5521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091157" y="3316180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 선정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가로 막대형 차트">
            <a:extLst>
              <a:ext uri="{FF2B5EF4-FFF2-40B4-BE49-F238E27FC236}">
                <a16:creationId xmlns:a16="http://schemas.microsoft.com/office/drawing/2014/main" id="{F395679A-9344-4A76-9D03-3BB4407B5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915" y="3134182"/>
            <a:ext cx="1010329" cy="1010329"/>
          </a:xfrm>
          <a:prstGeom prst="rect">
            <a:avLst/>
          </a:prstGeom>
        </p:spPr>
      </p:pic>
      <p:pic>
        <p:nvPicPr>
          <p:cNvPr id="10" name="KakaoTalk_Audio_20200623_0212_57_615">
            <a:hlinkClick r:id="" action="ppaction://media"/>
            <a:extLst>
              <a:ext uri="{FF2B5EF4-FFF2-40B4-BE49-F238E27FC236}">
                <a16:creationId xmlns:a16="http://schemas.microsoft.com/office/drawing/2014/main" id="{72CFAE33-6857-40B9-906F-1E24DBEFC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64424" y="5930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32FEB0-599C-4899-8B6C-70EE07E88C87}"/>
              </a:ext>
            </a:extLst>
          </p:cNvPr>
          <p:cNvSpPr/>
          <p:nvPr/>
        </p:nvSpPr>
        <p:spPr>
          <a:xfrm>
            <a:off x="2072081" y="2474752"/>
            <a:ext cx="3196205" cy="21696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 선정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03AFD-D7D6-43CF-9B66-EA34AA699717}"/>
              </a:ext>
            </a:extLst>
          </p:cNvPr>
          <p:cNvSpPr txBox="1"/>
          <p:nvPr/>
        </p:nvSpPr>
        <p:spPr>
          <a:xfrm>
            <a:off x="2072081" y="1743708"/>
            <a:ext cx="724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요즘 부상하고 있는 스캔 어플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E9E90-6580-48D7-B4C4-EA1A1EBE1A93}"/>
              </a:ext>
            </a:extLst>
          </p:cNvPr>
          <p:cNvSpPr txBox="1"/>
          <p:nvPr/>
        </p:nvSpPr>
        <p:spPr>
          <a:xfrm>
            <a:off x="1810388" y="5061750"/>
            <a:ext cx="733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다만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어플을 제외하고는 웹사이트 형태의 스캔 사이트는 없는 실정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1CAA62-C117-4912-B0ED-8554E6C3869F}"/>
              </a:ext>
            </a:extLst>
          </p:cNvPr>
          <p:cNvGrpSpPr/>
          <p:nvPr/>
        </p:nvGrpSpPr>
        <p:grpSpPr>
          <a:xfrm>
            <a:off x="6049023" y="2923094"/>
            <a:ext cx="2977468" cy="1200329"/>
            <a:chOff x="6176216" y="2942960"/>
            <a:chExt cx="2977468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835F35-554B-4F9A-9D24-94B2E485739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6AC2C2-55C6-4334-9053-EFFC10B3A158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4F86B6E-FDB4-4540-BA9B-5588D60E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61" y="2529188"/>
            <a:ext cx="1443038" cy="2076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A609FF-07F0-472F-BDB3-B52B292E0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998" y="2516227"/>
            <a:ext cx="1617203" cy="20764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209E94-DB81-4689-945A-DE8D53C41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961" y="5677998"/>
            <a:ext cx="533400" cy="352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D5D3DE-B988-490C-B253-86AE2A8863F1}"/>
              </a:ext>
            </a:extLst>
          </p:cNvPr>
          <p:cNvSpPr txBox="1"/>
          <p:nvPr/>
        </p:nvSpPr>
        <p:spPr>
          <a:xfrm>
            <a:off x="2684361" y="5691869"/>
            <a:ext cx="628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웹사이트 플랫폼을 통해 이미지를 자동 스캔하는 서비스 구축 목표</a:t>
            </a:r>
            <a:endParaRPr lang="en-US" altLang="ko-KR" sz="16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4" name="KakaoTalk_Audio_20200623_0213_46_831">
            <a:hlinkClick r:id="" action="ppaction://media"/>
            <a:extLst>
              <a:ext uri="{FF2B5EF4-FFF2-40B4-BE49-F238E27FC236}">
                <a16:creationId xmlns:a16="http://schemas.microsoft.com/office/drawing/2014/main" id="{0ED4BA28-A620-4BE4-A7C9-62B52434E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82058" y="58542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118471" y="328766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 설명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부분적으로 선택 표시된 클립보드">
            <a:extLst>
              <a:ext uri="{FF2B5EF4-FFF2-40B4-BE49-F238E27FC236}">
                <a16:creationId xmlns:a16="http://schemas.microsoft.com/office/drawing/2014/main" id="{1A0F3B63-9F55-4837-9BE9-FD6328C09F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4796" y="3087572"/>
            <a:ext cx="1046525" cy="1046525"/>
          </a:xfrm>
          <a:prstGeom prst="rect">
            <a:avLst/>
          </a:prstGeom>
        </p:spPr>
      </p:pic>
      <p:pic>
        <p:nvPicPr>
          <p:cNvPr id="7" name="KakaoTalk_Audio_20200623_0214_37_453">
            <a:hlinkClick r:id="" action="ppaction://media"/>
            <a:extLst>
              <a:ext uri="{FF2B5EF4-FFF2-40B4-BE49-F238E27FC236}">
                <a16:creationId xmlns:a16="http://schemas.microsoft.com/office/drawing/2014/main" id="{95FE5297-321B-42CB-9949-08447613E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3813" y="60991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4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4CF506-F5F5-44EC-9709-0AE2EE99DF05}"/>
              </a:ext>
            </a:extLst>
          </p:cNvPr>
          <p:cNvSpPr/>
          <p:nvPr/>
        </p:nvSpPr>
        <p:spPr>
          <a:xfrm>
            <a:off x="1834281" y="4981331"/>
            <a:ext cx="1730480" cy="1015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00297-1067-4BC0-93CC-51EB8325C45C}"/>
              </a:ext>
            </a:extLst>
          </p:cNvPr>
          <p:cNvSpPr txBox="1"/>
          <p:nvPr/>
        </p:nvSpPr>
        <p:spPr>
          <a:xfrm>
            <a:off x="1698547" y="1475962"/>
            <a:ext cx="7390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 스캔 서비스와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OCR,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 기능을 포함한 사무업무 지원 서비스 구축 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328DA7-4CC7-4D35-96EC-AE892C766092}"/>
              </a:ext>
            </a:extLst>
          </p:cNvPr>
          <p:cNvSpPr/>
          <p:nvPr/>
        </p:nvSpPr>
        <p:spPr>
          <a:xfrm>
            <a:off x="1756308" y="2322144"/>
            <a:ext cx="6052978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71E9E4D-E870-4FD5-A436-76CC099AB75E}"/>
              </a:ext>
            </a:extLst>
          </p:cNvPr>
          <p:cNvGrpSpPr/>
          <p:nvPr/>
        </p:nvGrpSpPr>
        <p:grpSpPr>
          <a:xfrm>
            <a:off x="1766560" y="2469755"/>
            <a:ext cx="1979295" cy="1985735"/>
            <a:chOff x="1821442" y="2725971"/>
            <a:chExt cx="1979295" cy="1985735"/>
          </a:xfrm>
        </p:grpSpPr>
        <p:pic>
          <p:nvPicPr>
            <p:cNvPr id="6" name="그림 5" descr="하얀색이(가) 표시된 사진&#10;&#10;자동 생성된 설명">
              <a:extLst>
                <a:ext uri="{FF2B5EF4-FFF2-40B4-BE49-F238E27FC236}">
                  <a16:creationId xmlns:a16="http://schemas.microsoft.com/office/drawing/2014/main" id="{1C138702-C903-4ED0-8DAD-B664ABDAA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4" t="11107" r="1324" b="13720"/>
            <a:stretch/>
          </p:blipFill>
          <p:spPr>
            <a:xfrm>
              <a:off x="1821442" y="2725971"/>
              <a:ext cx="1979295" cy="1985735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A21D7DF-93F9-4366-85FE-CCDC27521FF6}"/>
                </a:ext>
              </a:extLst>
            </p:cNvPr>
            <p:cNvCxnSpPr/>
            <p:nvPr/>
          </p:nvCxnSpPr>
          <p:spPr>
            <a:xfrm flipH="1">
              <a:off x="2130804" y="2793534"/>
              <a:ext cx="192946" cy="182880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AF90B52-1C38-405C-9A11-AB8AEF557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804" y="4622334"/>
              <a:ext cx="122479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BACA912-149A-4747-A2F8-A4326B15BB4A}"/>
                </a:ext>
              </a:extLst>
            </p:cNvPr>
            <p:cNvCxnSpPr>
              <a:cxnSpLocks/>
            </p:cNvCxnSpPr>
            <p:nvPr/>
          </p:nvCxnSpPr>
          <p:spPr>
            <a:xfrm>
              <a:off x="3355596" y="3028426"/>
              <a:ext cx="0" cy="163087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0853DE1-9349-4458-86A8-0425C5C211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3750" y="2830502"/>
              <a:ext cx="1031846" cy="19792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C0736A92-6FED-40BA-A9EA-FF52912396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25361" r="8385" b="382"/>
          <a:stretch/>
        </p:blipFill>
        <p:spPr>
          <a:xfrm>
            <a:off x="5276097" y="2627545"/>
            <a:ext cx="1184277" cy="17280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D211A4C-9F63-425D-AF93-85630866C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48" y="3275504"/>
            <a:ext cx="533400" cy="352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5170C5-5E34-4610-AB58-88AC0C3F90A9}"/>
              </a:ext>
            </a:extLst>
          </p:cNvPr>
          <p:cNvSpPr txBox="1"/>
          <p:nvPr/>
        </p:nvSpPr>
        <p:spPr>
          <a:xfrm>
            <a:off x="6819558" y="2943886"/>
            <a:ext cx="226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원근 변환을 이용한 자동 문서 영역    스캔 기능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9CC2F617-66CF-431A-9C9E-4CA21F073C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2" t="48907" r="13543" b="8979"/>
          <a:stretch/>
        </p:blipFill>
        <p:spPr>
          <a:xfrm>
            <a:off x="1886702" y="5014161"/>
            <a:ext cx="1617203" cy="9269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3C65E6E-70A9-4B69-9B03-2626F32687CE}"/>
              </a:ext>
            </a:extLst>
          </p:cNvPr>
          <p:cNvSpPr txBox="1"/>
          <p:nvPr/>
        </p:nvSpPr>
        <p:spPr>
          <a:xfrm>
            <a:off x="2013358" y="6064620"/>
            <a:ext cx="1459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 이미지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411AADD-AD46-490A-8B22-524E26D42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761" y="5385285"/>
            <a:ext cx="533400" cy="3524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DB32D5-BBAC-437E-A159-6D4866513461}"/>
              </a:ext>
            </a:extLst>
          </p:cNvPr>
          <p:cNvSpPr txBox="1"/>
          <p:nvPr/>
        </p:nvSpPr>
        <p:spPr>
          <a:xfrm>
            <a:off x="4040785" y="5399156"/>
            <a:ext cx="106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31B8B9D-4AD0-4BDD-8054-CDAB73943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743" y="5399156"/>
            <a:ext cx="533400" cy="35242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F059BC0-6F0F-4DF9-8152-DD761AF96CC8}"/>
              </a:ext>
            </a:extLst>
          </p:cNvPr>
          <p:cNvSpPr txBox="1"/>
          <p:nvPr/>
        </p:nvSpPr>
        <p:spPr>
          <a:xfrm>
            <a:off x="5604615" y="5413027"/>
            <a:ext cx="106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한글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EB405C-3868-4A37-AFD0-7184C5283C14}"/>
              </a:ext>
            </a:extLst>
          </p:cNvPr>
          <p:cNvSpPr txBox="1"/>
          <p:nvPr/>
        </p:nvSpPr>
        <p:spPr>
          <a:xfrm>
            <a:off x="6884124" y="5074472"/>
            <a:ext cx="226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이미지로부터의 </a:t>
            </a:r>
            <a:endParaRPr lang="en-US" altLang="ko-KR" sz="20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텍스트 추출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 기능지원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4" name="KakaoTalk_Audio_20200623_0218_55_897">
            <a:hlinkClick r:id="" action="ppaction://media"/>
            <a:extLst>
              <a:ext uri="{FF2B5EF4-FFF2-40B4-BE49-F238E27FC236}">
                <a16:creationId xmlns:a16="http://schemas.microsoft.com/office/drawing/2014/main" id="{2CFE86FF-4210-43AA-8205-27A8AC41B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23463" y="5997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1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626315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설계 및 개발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0" name="그래픽 9" descr="톱날">
            <a:extLst>
              <a:ext uri="{FF2B5EF4-FFF2-40B4-BE49-F238E27FC236}">
                <a16:creationId xmlns:a16="http://schemas.microsoft.com/office/drawing/2014/main" id="{C6F9242B-962B-4FA5-AAF5-765792C13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6572" y="3260149"/>
            <a:ext cx="849743" cy="849743"/>
          </a:xfrm>
          <a:prstGeom prst="rect">
            <a:avLst/>
          </a:prstGeom>
        </p:spPr>
      </p:pic>
      <p:pic>
        <p:nvPicPr>
          <p:cNvPr id="7" name="KakaoTalk_Audio_20200623_0219_55_574">
            <a:hlinkClick r:id="" action="ppaction://media"/>
            <a:extLst>
              <a:ext uri="{FF2B5EF4-FFF2-40B4-BE49-F238E27FC236}">
                <a16:creationId xmlns:a16="http://schemas.microsoft.com/office/drawing/2014/main" id="{4E76C748-DB58-46F8-B270-6718E3006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0" y="61579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8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C6AF9D-916E-4FC3-B06D-333610CDA2E1}"/>
              </a:ext>
            </a:extLst>
          </p:cNvPr>
          <p:cNvSpPr/>
          <p:nvPr/>
        </p:nvSpPr>
        <p:spPr>
          <a:xfrm>
            <a:off x="4895869" y="4304711"/>
            <a:ext cx="1548139" cy="233614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구현 환경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[SW] 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및 동작구조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753429" y="1514812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환경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84D281-E8AA-482E-9CAA-E8D568C6317C}"/>
              </a:ext>
            </a:extLst>
          </p:cNvPr>
          <p:cNvSpPr txBox="1"/>
          <p:nvPr/>
        </p:nvSpPr>
        <p:spPr>
          <a:xfrm>
            <a:off x="4572000" y="2110215"/>
            <a:ext cx="5706551" cy="148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OpenCV4.2.0 with 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Pytesseract [OCR Library]</a:t>
            </a:r>
            <a:endParaRPr lang="en-US" altLang="ko-KR" sz="16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Express, python-shell, </a:t>
            </a:r>
            <a:r>
              <a:rPr lang="en-US" altLang="ko-KR" sz="16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multer</a:t>
            </a:r>
            <a:endParaRPr lang="en-US" altLang="ko-KR" sz="16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Naver Papago api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45350"/>
            <a:ext cx="2623689" cy="5677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8194" name="Picture 2" descr="50+ Python 3 Tips &amp; Tricks - Towards AI — Multidisciplinary ...">
            <a:extLst>
              <a:ext uri="{FF2B5EF4-FFF2-40B4-BE49-F238E27FC236}">
                <a16:creationId xmlns:a16="http://schemas.microsoft.com/office/drawing/2014/main" id="{1A32F0D3-A07B-4819-9815-AC8FA7E7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17" y="2087286"/>
            <a:ext cx="2639937" cy="15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 descr="서버">
            <a:extLst>
              <a:ext uri="{FF2B5EF4-FFF2-40B4-BE49-F238E27FC236}">
                <a16:creationId xmlns:a16="http://schemas.microsoft.com/office/drawing/2014/main" id="{BF9EDE86-88ED-438C-B284-DC2DDFA42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933" y="4774530"/>
            <a:ext cx="914400" cy="9144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A92811FF-9082-4BD2-BCF4-AECDC53A8373}"/>
              </a:ext>
            </a:extLst>
          </p:cNvPr>
          <p:cNvGrpSpPr/>
          <p:nvPr/>
        </p:nvGrpSpPr>
        <p:grpSpPr>
          <a:xfrm>
            <a:off x="1574287" y="4942533"/>
            <a:ext cx="1837392" cy="1284556"/>
            <a:chOff x="1595411" y="4340912"/>
            <a:chExt cx="1837392" cy="1284556"/>
          </a:xfrm>
        </p:grpSpPr>
        <p:pic>
          <p:nvPicPr>
            <p:cNvPr id="18" name="그래픽 17" descr="남자">
              <a:extLst>
                <a:ext uri="{FF2B5EF4-FFF2-40B4-BE49-F238E27FC236}">
                  <a16:creationId xmlns:a16="http://schemas.microsoft.com/office/drawing/2014/main" id="{51ACEE00-F019-4C59-A828-02424D416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95411" y="4340912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UI UX">
              <a:extLst>
                <a:ext uri="{FF2B5EF4-FFF2-40B4-BE49-F238E27FC236}">
                  <a16:creationId xmlns:a16="http://schemas.microsoft.com/office/drawing/2014/main" id="{D5343FDE-1A25-4CDD-9E8B-E6F44BEEA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26906" y="4340912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AC895F-C0DC-482D-BC38-56D0EE923813}"/>
                </a:ext>
              </a:extLst>
            </p:cNvPr>
            <p:cNvSpPr txBox="1"/>
            <p:nvPr/>
          </p:nvSpPr>
          <p:spPr>
            <a:xfrm>
              <a:off x="2135409" y="5211765"/>
              <a:ext cx="1297394" cy="41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>
                <a:lnSpc>
                  <a:spcPct val="115000"/>
                </a:lnSpc>
              </a:pPr>
              <a:r>
                <a:rPr lang="en-US" altLang="ko-KR" sz="2000" b="1" kern="0" spc="-110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3214F84-9EA3-44A4-9672-DFAE66889B17}"/>
              </a:ext>
            </a:extLst>
          </p:cNvPr>
          <p:cNvSpPr txBox="1"/>
          <p:nvPr/>
        </p:nvSpPr>
        <p:spPr>
          <a:xfrm>
            <a:off x="5239320" y="6546587"/>
            <a:ext cx="1297394" cy="38157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b="1" kern="0" spc="-11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AA0A33-50FA-40BD-85E7-2D14F11391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5920" y="5008719"/>
            <a:ext cx="683412" cy="7683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8025087-8F73-4B24-865A-CACEAEA2F0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7129" y="4401229"/>
            <a:ext cx="670255" cy="381564"/>
          </a:xfrm>
          <a:prstGeom prst="rect">
            <a:avLst/>
          </a:prstGeom>
        </p:spPr>
      </p:pic>
      <p:pic>
        <p:nvPicPr>
          <p:cNvPr id="31" name="그래픽 30" descr="오른쪽 화살표">
            <a:extLst>
              <a:ext uri="{FF2B5EF4-FFF2-40B4-BE49-F238E27FC236}">
                <a16:creationId xmlns:a16="http://schemas.microsoft.com/office/drawing/2014/main" id="{70060DDF-AA6A-4D55-A258-C1969C7C15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16925" y="4774529"/>
            <a:ext cx="1013015" cy="581694"/>
          </a:xfrm>
          <a:prstGeom prst="rect">
            <a:avLst/>
          </a:prstGeom>
        </p:spPr>
      </p:pic>
      <p:pic>
        <p:nvPicPr>
          <p:cNvPr id="32" name="그래픽 31" descr="오른쪽 화살표">
            <a:extLst>
              <a:ext uri="{FF2B5EF4-FFF2-40B4-BE49-F238E27FC236}">
                <a16:creationId xmlns:a16="http://schemas.microsoft.com/office/drawing/2014/main" id="{D732F77D-9AC5-4376-921B-0FFD8059A6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1240" y="4792085"/>
            <a:ext cx="1013015" cy="581694"/>
          </a:xfrm>
          <a:prstGeom prst="rect">
            <a:avLst/>
          </a:prstGeom>
        </p:spPr>
      </p:pic>
      <p:pic>
        <p:nvPicPr>
          <p:cNvPr id="34" name="그래픽 33" descr="오른쪽 화살표">
            <a:extLst>
              <a:ext uri="{FF2B5EF4-FFF2-40B4-BE49-F238E27FC236}">
                <a16:creationId xmlns:a16="http://schemas.microsoft.com/office/drawing/2014/main" id="{D14A316A-CA1E-4092-B54F-50299407B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6583688" y="5508174"/>
            <a:ext cx="1013015" cy="58169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5AB636-577F-4C8B-BFF3-7D6F4AAFC5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9552" y="6091485"/>
            <a:ext cx="1302641" cy="381579"/>
          </a:xfrm>
          <a:prstGeom prst="rect">
            <a:avLst/>
          </a:prstGeom>
        </p:spPr>
      </p:pic>
      <p:pic>
        <p:nvPicPr>
          <p:cNvPr id="39" name="그래픽 38" descr="오른쪽 화살표">
            <a:extLst>
              <a:ext uri="{FF2B5EF4-FFF2-40B4-BE49-F238E27FC236}">
                <a16:creationId xmlns:a16="http://schemas.microsoft.com/office/drawing/2014/main" id="{A9CE2DF2-96B4-4F44-AB39-39AD02C3E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3584670" y="5522539"/>
            <a:ext cx="1013015" cy="581694"/>
          </a:xfrm>
          <a:prstGeom prst="rect">
            <a:avLst/>
          </a:prstGeom>
        </p:spPr>
      </p:pic>
      <p:pic>
        <p:nvPicPr>
          <p:cNvPr id="43" name="그래픽 42" descr="정렬">
            <a:extLst>
              <a:ext uri="{FF2B5EF4-FFF2-40B4-BE49-F238E27FC236}">
                <a16:creationId xmlns:a16="http://schemas.microsoft.com/office/drawing/2014/main" id="{C4A785FA-7890-4937-9AA0-110081F7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50812" y="5638736"/>
            <a:ext cx="460120" cy="4601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7F8969F-3A5A-4148-839D-5FF367DF88AC}"/>
              </a:ext>
            </a:extLst>
          </p:cNvPr>
          <p:cNvSpPr txBox="1"/>
          <p:nvPr/>
        </p:nvSpPr>
        <p:spPr>
          <a:xfrm>
            <a:off x="5096411" y="5751451"/>
            <a:ext cx="1297394" cy="2851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1200" kern="0" spc="-110" dirty="0">
                <a:solidFill>
                  <a:srgbClr val="F8F8F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Scan           OCR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0BCD58-C32D-4998-9DC1-A6748AC87F21}"/>
              </a:ext>
            </a:extLst>
          </p:cNvPr>
          <p:cNvSpPr txBox="1"/>
          <p:nvPr/>
        </p:nvSpPr>
        <p:spPr>
          <a:xfrm>
            <a:off x="6882683" y="4626569"/>
            <a:ext cx="1297394" cy="41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E01859-D0B4-4F70-907C-07B90F876959}"/>
              </a:ext>
            </a:extLst>
          </p:cNvPr>
          <p:cNvSpPr txBox="1"/>
          <p:nvPr/>
        </p:nvSpPr>
        <p:spPr>
          <a:xfrm>
            <a:off x="6898417" y="5795945"/>
            <a:ext cx="1297394" cy="41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Kor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631856-5893-4820-968B-04300192F0A8}"/>
              </a:ext>
            </a:extLst>
          </p:cNvPr>
          <p:cNvSpPr txBox="1"/>
          <p:nvPr/>
        </p:nvSpPr>
        <p:spPr>
          <a:xfrm>
            <a:off x="3783962" y="5022685"/>
            <a:ext cx="1518433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KakaoTalk_Audio_20200623_0232_49_508">
            <a:hlinkClick r:id="" action="ppaction://media"/>
            <a:extLst>
              <a:ext uri="{FF2B5EF4-FFF2-40B4-BE49-F238E27FC236}">
                <a16:creationId xmlns:a16="http://schemas.microsoft.com/office/drawing/2014/main" id="{D01AD983-1699-4D1D-A62C-FD4E9E419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417722" y="5999658"/>
            <a:ext cx="609600" cy="6096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003DCC5-F1B3-4555-8D8B-BBDA58EF32D1}"/>
              </a:ext>
            </a:extLst>
          </p:cNvPr>
          <p:cNvSpPr txBox="1"/>
          <p:nvPr/>
        </p:nvSpPr>
        <p:spPr>
          <a:xfrm>
            <a:off x="1693044" y="3885743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 개념도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220433B-DC89-47C3-991B-CBA808C2B809}"/>
              </a:ext>
            </a:extLst>
          </p:cNvPr>
          <p:cNvSpPr/>
          <p:nvPr/>
        </p:nvSpPr>
        <p:spPr>
          <a:xfrm>
            <a:off x="1744628" y="4317085"/>
            <a:ext cx="2623689" cy="5677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74158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SCAN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문서 자동 스캔 모듈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09152"/>
            <a:ext cx="5501116" cy="7533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958239" y="2429408"/>
            <a:ext cx="8007464" cy="1208296"/>
            <a:chOff x="1807335" y="2093173"/>
            <a:chExt cx="8007464" cy="1208296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1807335" y="2093173"/>
              <a:ext cx="1902157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761821" y="2542500"/>
              <a:ext cx="6052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Multer </a:t>
              </a:r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모듈을 통해 이미지 파일을 업로드 받음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CC67B-CEBB-4B19-9D31-508858A9070D}"/>
              </a:ext>
            </a:extLst>
          </p:cNvPr>
          <p:cNvGrpSpPr/>
          <p:nvPr/>
        </p:nvGrpSpPr>
        <p:grpSpPr>
          <a:xfrm>
            <a:off x="1958239" y="3943589"/>
            <a:ext cx="6952848" cy="1429220"/>
            <a:chOff x="1958239" y="3257312"/>
            <a:chExt cx="6952848" cy="1429220"/>
          </a:xfrm>
        </p:grpSpPr>
        <p:pic>
          <p:nvPicPr>
            <p:cNvPr id="10242" name="Picture 2" descr="Ubuntu 18.04에 OpenCV 4.2.0 설치하는 방법">
              <a:extLst>
                <a:ext uri="{FF2B5EF4-FFF2-40B4-BE49-F238E27FC236}">
                  <a16:creationId xmlns:a16="http://schemas.microsoft.com/office/drawing/2014/main" id="{B1C7C219-5742-4E18-A80F-DFEC7CDD1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239" y="3257312"/>
              <a:ext cx="1617203" cy="142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695CAA-2ED8-4E17-9219-5BFE72A117BE}"/>
                </a:ext>
              </a:extLst>
            </p:cNvPr>
            <p:cNvSpPr txBox="1"/>
            <p:nvPr/>
          </p:nvSpPr>
          <p:spPr>
            <a:xfrm>
              <a:off x="3666497" y="3481570"/>
              <a:ext cx="52445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Python-shell </a:t>
              </a:r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모듈을 통해 문서 영역을 검출 및 원근 변환하는 파이썬 코드 실행</a:t>
              </a:r>
              <a:endPara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이미지에서 가장 큰 사각형 특징점을 잡아 이를 원근변환 하여 모듈 구현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DF5005-CB54-4F78-B5C3-AFCB56408415}"/>
              </a:ext>
            </a:extLst>
          </p:cNvPr>
          <p:cNvGrpSpPr/>
          <p:nvPr/>
        </p:nvGrpSpPr>
        <p:grpSpPr>
          <a:xfrm>
            <a:off x="2162103" y="5678694"/>
            <a:ext cx="950897" cy="1005057"/>
            <a:chOff x="1821442" y="2725971"/>
            <a:chExt cx="1979295" cy="1985735"/>
          </a:xfrm>
        </p:grpSpPr>
        <p:pic>
          <p:nvPicPr>
            <p:cNvPr id="27" name="그림 26" descr="하얀색이(가) 표시된 사진&#10;&#10;자동 생성된 설명">
              <a:extLst>
                <a:ext uri="{FF2B5EF4-FFF2-40B4-BE49-F238E27FC236}">
                  <a16:creationId xmlns:a16="http://schemas.microsoft.com/office/drawing/2014/main" id="{63F0C1A4-8DE2-49A7-9FC3-382E9B68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4" t="11107" r="1324" b="13720"/>
            <a:stretch/>
          </p:blipFill>
          <p:spPr>
            <a:xfrm>
              <a:off x="1821442" y="2725971"/>
              <a:ext cx="1979295" cy="1985735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0630A52-A092-481E-BD3D-31FB6325EF29}"/>
                </a:ext>
              </a:extLst>
            </p:cNvPr>
            <p:cNvCxnSpPr/>
            <p:nvPr/>
          </p:nvCxnSpPr>
          <p:spPr>
            <a:xfrm flipH="1">
              <a:off x="2130804" y="2793534"/>
              <a:ext cx="192946" cy="182880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E4E213-C184-480B-8BEF-5176CCAC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804" y="4622334"/>
              <a:ext cx="122479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E92D488-A177-40A1-BA09-9D78EA6044B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596" y="3028426"/>
              <a:ext cx="0" cy="163087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3F4EA71-C7AA-40E4-B092-5BB9128DE9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3750" y="2830502"/>
              <a:ext cx="1031846" cy="19792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E7E66358-4262-4776-8D67-CE47ECE7D2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25361" r="8385" b="382"/>
          <a:stretch/>
        </p:blipFill>
        <p:spPr>
          <a:xfrm>
            <a:off x="3860396" y="5763859"/>
            <a:ext cx="569073" cy="8746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EC7C3D-CB78-435C-A76C-73859233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058" y="6082227"/>
            <a:ext cx="630631" cy="2717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308C0B-5015-40CA-9BEE-FC23DC79065C}"/>
              </a:ext>
            </a:extLst>
          </p:cNvPr>
          <p:cNvSpPr txBox="1"/>
          <p:nvPr/>
        </p:nvSpPr>
        <p:spPr>
          <a:xfrm>
            <a:off x="4755238" y="5910322"/>
            <a:ext cx="60529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이후 처리된 이미지를 </a:t>
            </a:r>
            <a:r>
              <a: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grayscale</a:t>
            </a:r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로 변환하여</a:t>
            </a:r>
            <a:endParaRPr lang="en-US" altLang="ko-KR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다시 사용자의 화면에 출력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6" name="KakaoTalk_Audio_20200623_0235_01_304">
            <a:hlinkClick r:id="" action="ppaction://media"/>
            <a:extLst>
              <a:ext uri="{FF2B5EF4-FFF2-40B4-BE49-F238E27FC236}">
                <a16:creationId xmlns:a16="http://schemas.microsoft.com/office/drawing/2014/main" id="{8254E88D-115D-4F8E-88F8-67244D476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45650" y="5939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845</TotalTime>
  <Words>404</Words>
  <Application>Microsoft Office PowerPoint</Application>
  <PresentationFormat>화면 슬라이드 쇼(4:3)</PresentationFormat>
  <Paragraphs>100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Calibri</vt:lpstr>
      <vt:lpstr>Arial</vt:lpstr>
      <vt:lpstr>나눔바른펜</vt:lpstr>
      <vt:lpstr>맑은 고딕</vt:lpstr>
      <vt:lpstr>HY견고딕</vt:lpstr>
      <vt:lpstr>Abadi</vt:lpstr>
      <vt:lpstr>나눔바른고딕</vt:lpstr>
      <vt:lpstr>Source Sans Pro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2015102747@office.khu.ac.kr</cp:lastModifiedBy>
  <cp:revision>66</cp:revision>
  <dcterms:created xsi:type="dcterms:W3CDTF">2015-01-21T11:35:38Z</dcterms:created>
  <dcterms:modified xsi:type="dcterms:W3CDTF">2020-06-22T18:05:23Z</dcterms:modified>
</cp:coreProperties>
</file>